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0" r:id="rId6"/>
    <p:sldId id="258" r:id="rId7"/>
    <p:sldId id="259" r:id="rId8"/>
  </p:sldIdLst>
  <p:sldSz cx="10691813" cy="7559675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74" userDrawn="1">
          <p15:clr>
            <a:srgbClr val="A4A3A4"/>
          </p15:clr>
        </p15:guide>
        <p15:guide id="2" pos="19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4681" autoAdjust="0"/>
  </p:normalViewPr>
  <p:slideViewPr>
    <p:cSldViewPr>
      <p:cViewPr varScale="1">
        <p:scale>
          <a:sx n="62" d="100"/>
          <a:sy n="62" d="100"/>
        </p:scale>
        <p:origin x="-129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9" name="AutoShape 10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0" name="AutoShape 1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1" name="AutoShape 1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2" name="AutoShape 1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3" name="AutoShape 1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4" name="AutoShape 1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5" name="Rectangle 1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71525" y="754063"/>
            <a:ext cx="5230813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7"/>
          <p:cNvSpPr>
            <a:spLocks noGrp="1" noChangeArrowheads="1"/>
          </p:cNvSpPr>
          <p:nvPr>
            <p:ph type="body"/>
          </p:nvPr>
        </p:nvSpPr>
        <p:spPr bwMode="auto">
          <a:xfrm>
            <a:off x="679483" y="4714969"/>
            <a:ext cx="5415871" cy="444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0" y="0"/>
            <a:ext cx="2947753" cy="4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3847068" y="0"/>
            <a:ext cx="2947752" cy="4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0" y="9429938"/>
            <a:ext cx="2947753" cy="4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3847067" y="9428464"/>
            <a:ext cx="2927768" cy="47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6000"/>
              </a:lnSpc>
              <a:buClrTx/>
              <a:buSzPct val="100000"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2371A1-9031-45BB-A8FC-0CFC0F7C642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2046016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04128" indent="-209466" defTabSz="41166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23060" indent="-209466" defTabSz="41166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41993" indent="-209466" defTabSz="41166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60925" indent="-209466" defTabSz="41166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EA2BAB33-04AA-4EF8-90B0-BE1CCFC8F40D}" type="slidenum">
              <a:rPr lang="de-DE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de-DE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847068" y="9429938"/>
            <a:ext cx="2947752" cy="4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77D168CF-A023-4FCA-86E5-BF9A20686644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1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54063"/>
            <a:ext cx="526256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24436" cy="4452616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5607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04128" indent="-209466" defTabSz="41166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23060" indent="-209466" defTabSz="41166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41993" indent="-209466" defTabSz="41166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60925" indent="-209466" defTabSz="41166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924085D5-EAD6-49F4-AD51-5B5ED9B085C0}" type="slidenum">
              <a:rPr lang="de-DE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de-DE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847068" y="9429938"/>
            <a:ext cx="2947752" cy="4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D7A860B5-332B-442C-B3C3-20CA435D06FD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2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54063"/>
            <a:ext cx="526256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24436" cy="4452616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673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16E8-0EF8-48C3-8422-1DB633FD1E84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281992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FD258-CA76-4C4E-89A9-71D4E24FA33C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387059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613EC-1FD0-40CB-A70E-193791ACE03B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158476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27A9D-D245-464E-B998-97E5CBF0ABA6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17657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05E38-5A8F-45BE-BC7E-AC0E13351451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366822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40D41-DA1A-488D-B0F6-47368E953DE0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81638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4894E-0F66-464C-A10A-E87BCEA1E24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283386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BE4BF-D913-4E4E-9850-8D771048D650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401461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43C1B-372B-4C6A-BD21-94CC1A9849B1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270390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AAD56-98B0-4064-A741-CC119F39F49E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10619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4CD17-D49E-4ACC-ADAE-60BB81193E52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398527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CD999E-14BE-44DA-9FFC-94C0ACD03B9C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59220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12.tif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tiff"/><Relationship Id="rId7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tiff"/><Relationship Id="rId7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tiff"/><Relationship Id="rId7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tiff"/><Relationship Id="rId7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mailto:&#8211;info@skirasnov.ro" TargetMode="External"/><Relationship Id="rId7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12.tiff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61" y="1"/>
            <a:ext cx="10720387" cy="757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519363" y="15875"/>
            <a:ext cx="4319587" cy="157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6359" rIns="0" bIns="0" anchor="ctr"/>
          <a:lstStyle>
            <a:lvl1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de-DE" altLang="en-US" sz="7200" b="1" dirty="0">
                <a:solidFill>
                  <a:srgbClr val="FFFFFF"/>
                </a:solidFill>
              </a:rPr>
              <a:t>RASNOV</a:t>
            </a:r>
            <a:r>
              <a:rPr lang="de-DE" altLang="en-US" sz="7200" b="1" dirty="0">
                <a:solidFill>
                  <a:srgbClr val="000000"/>
                </a:solidFill>
                <a:latin typeface="Arial Bold" panose="020B0704020202020204" pitchFamily="34" charset="0"/>
              </a:rPr>
              <a:t/>
            </a:r>
            <a:br>
              <a:rPr lang="de-DE" altLang="en-US" sz="7200" b="1" dirty="0">
                <a:solidFill>
                  <a:srgbClr val="000000"/>
                </a:solidFill>
                <a:latin typeface="Arial Bold" panose="020B0704020202020204" pitchFamily="34" charset="0"/>
              </a:rPr>
            </a:br>
            <a:r>
              <a:rPr lang="de-DE" altLang="en-US" sz="2800" b="1" dirty="0" smtClean="0">
                <a:solidFill>
                  <a:srgbClr val="FFFFFF"/>
                </a:solidFill>
              </a:rPr>
              <a:t>   03-04 MARCH </a:t>
            </a:r>
            <a:r>
              <a:rPr lang="de-DE" altLang="en-US" sz="2800" b="1" dirty="0">
                <a:solidFill>
                  <a:srgbClr val="FFFFFF"/>
                </a:solidFill>
              </a:rPr>
              <a:t>2018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277269" y="4902201"/>
            <a:ext cx="4319587" cy="157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680" rIns="0" bIns="0" anchor="ctr"/>
          <a:lstStyle>
            <a:lvl1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de-DE" altLang="en-US" sz="4500" b="1" dirty="0">
                <a:solidFill>
                  <a:srgbClr val="FFFFFF"/>
                </a:solidFill>
              </a:rPr>
              <a:t>INVITATION</a:t>
            </a:r>
            <a:r>
              <a:rPr lang="de-DE" altLang="en-US" sz="4400" b="1" dirty="0">
                <a:solidFill>
                  <a:srgbClr val="000000"/>
                </a:solidFill>
              </a:rPr>
              <a:t/>
            </a:r>
            <a:br>
              <a:rPr lang="de-DE" altLang="en-US" sz="4400" b="1" dirty="0">
                <a:solidFill>
                  <a:srgbClr val="000000"/>
                </a:solidFill>
              </a:rPr>
            </a:br>
            <a:endParaRPr lang="de-DE" altLang="en-US" sz="3000" b="1" dirty="0">
              <a:solidFill>
                <a:srgbClr val="FFFFFF"/>
              </a:solidFill>
            </a:endParaRPr>
          </a:p>
        </p:txBody>
      </p:sp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6371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4126" y="3962400"/>
            <a:ext cx="1846263" cy="363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logo MTS v 3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246" y="6701410"/>
            <a:ext cx="991060" cy="356012"/>
          </a:xfrm>
          <a:prstGeom prst="rect">
            <a:avLst/>
          </a:prstGeom>
        </p:spPr>
      </p:pic>
      <p:pic>
        <p:nvPicPr>
          <p:cNvPr id="3" name="Picture 2" descr="logo nou FRSB cu RO. alb-negru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318" y="5932487"/>
            <a:ext cx="865189" cy="325568"/>
          </a:xfrm>
          <a:prstGeom prst="rect">
            <a:avLst/>
          </a:prstGeom>
        </p:spPr>
      </p:pic>
      <p:pic>
        <p:nvPicPr>
          <p:cNvPr id="8" name="Picture 7" descr="pentru invitatie montaj.ps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509000"/>
            <a:ext cx="10725149" cy="3396769"/>
          </a:xfrm>
          <a:prstGeom prst="rect">
            <a:avLst/>
          </a:prstGeom>
        </p:spPr>
      </p:pic>
      <p:pic>
        <p:nvPicPr>
          <p:cNvPr id="10" name="Picture 9" descr="magnet CJ Brasov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806" y="6675437"/>
            <a:ext cx="1054100" cy="4299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55506" y="6722006"/>
            <a:ext cx="131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FF"/>
                </a:solidFill>
                <a:latin typeface="RAlina   Roman"/>
                <a:cs typeface="RAlina   Roman"/>
              </a:rPr>
              <a:t>Primăria Orașului </a:t>
            </a:r>
          </a:p>
          <a:p>
            <a:pPr algn="ctr"/>
            <a:r>
              <a:rPr lang="en-US" sz="1000" dirty="0">
                <a:solidFill>
                  <a:srgbClr val="0000FF"/>
                </a:solidFill>
                <a:latin typeface="RAlina   Roman"/>
                <a:cs typeface="RAlina   Roman"/>
              </a:rPr>
              <a:t>Râșnov</a:t>
            </a:r>
          </a:p>
        </p:txBody>
      </p:sp>
      <p:pic>
        <p:nvPicPr>
          <p:cNvPr id="16" name="Picture 15" descr="groupama2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906" y="6675438"/>
            <a:ext cx="1091702" cy="347472"/>
          </a:xfrm>
          <a:prstGeom prst="rect">
            <a:avLst/>
          </a:prstGeom>
        </p:spPr>
      </p:pic>
      <p:pic>
        <p:nvPicPr>
          <p:cNvPr id="18" name="Picture 17" descr="izotip WCL Rasnov 2018 (ROSU)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905" y="5170488"/>
            <a:ext cx="636397" cy="7412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937" y="6675437"/>
            <a:ext cx="282187" cy="4084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" y="22640"/>
            <a:ext cx="10690226" cy="755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457325" y="1052513"/>
            <a:ext cx="7705725" cy="4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de-CH" altLang="en-US" sz="2400" dirty="0">
                <a:solidFill>
                  <a:srgbClr val="002060"/>
                </a:solidFill>
              </a:rPr>
              <a:t>INVITATION</a:t>
            </a:r>
            <a:r>
              <a:rPr lang="de-CH" alt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2107" y="2095501"/>
            <a:ext cx="75509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On </a:t>
            </a:r>
            <a:r>
              <a:rPr lang="en-US" dirty="0">
                <a:solidFill>
                  <a:srgbClr val="002060"/>
                </a:solidFill>
              </a:rPr>
              <a:t>behalf of the International Ski Federation (FIS), the Romanian Ski and Biathlon Federation (RSBF) and Rasnov City Hall, </a:t>
            </a:r>
            <a:r>
              <a:rPr lang="en-US" dirty="0" smtClean="0">
                <a:solidFill>
                  <a:srgbClr val="002060"/>
                </a:solidFill>
              </a:rPr>
              <a:t>we </a:t>
            </a:r>
            <a:r>
              <a:rPr lang="en-US" dirty="0">
                <a:solidFill>
                  <a:srgbClr val="002060"/>
                </a:solidFill>
              </a:rPr>
              <a:t>are pleased to invite all National Ski Associations to participate in the </a:t>
            </a:r>
            <a:r>
              <a:rPr lang="en-US" dirty="0" smtClean="0">
                <a:solidFill>
                  <a:srgbClr val="002060"/>
                </a:solidFill>
              </a:rPr>
              <a:t> LADIES FIS SKI JUMPING WORLD CUP presented by Viesmann, </a:t>
            </a:r>
            <a:r>
              <a:rPr lang="en-US" dirty="0">
                <a:solidFill>
                  <a:srgbClr val="002060"/>
                </a:solidFill>
              </a:rPr>
              <a:t>competition organized </a:t>
            </a:r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en-US" dirty="0">
                <a:solidFill>
                  <a:srgbClr val="002060"/>
                </a:solidFill>
              </a:rPr>
              <a:t>Rasnov, </a:t>
            </a:r>
            <a:r>
              <a:rPr lang="en-US" dirty="0" smtClean="0">
                <a:solidFill>
                  <a:srgbClr val="002060"/>
                </a:solidFill>
              </a:rPr>
              <a:t>on </a:t>
            </a: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March 03</a:t>
            </a:r>
            <a:r>
              <a:rPr lang="en-US" baseline="30000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- 04, 2018.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General </a:t>
            </a:r>
            <a:r>
              <a:rPr lang="en-US" b="1" dirty="0">
                <a:solidFill>
                  <a:srgbClr val="002060"/>
                </a:solidFill>
              </a:rPr>
              <a:t>Regulations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 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The competitions of the WCL Rasnov are organized under the ICR and the World Cup FIS </a:t>
            </a:r>
            <a:r>
              <a:rPr lang="en-US" dirty="0" smtClean="0">
                <a:solidFill>
                  <a:srgbClr val="002060"/>
                </a:solidFill>
              </a:rPr>
              <a:t>Rules.</a:t>
            </a:r>
            <a:r>
              <a:rPr lang="en-US" i="1" dirty="0" smtClean="0"/>
              <a:t>he </a:t>
            </a:r>
            <a:r>
              <a:rPr lang="en-US" i="1" dirty="0"/>
              <a:t>participating athletes and officials</a:t>
            </a:r>
            <a:endParaRPr lang="en-US" dirty="0"/>
          </a:p>
          <a:p>
            <a:r>
              <a:rPr lang="en-US" i="1" dirty="0"/>
              <a:t>through FIS online registration system.								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 descr="logo MTS v 3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8506" y="6717773"/>
            <a:ext cx="1003082" cy="360330"/>
          </a:xfrm>
          <a:prstGeom prst="rect">
            <a:avLst/>
          </a:prstGeom>
        </p:spPr>
      </p:pic>
      <p:pic>
        <p:nvPicPr>
          <p:cNvPr id="9" name="Picture 8" descr="izotip WCL Rasnov 2018 (ROSU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105" y="1493837"/>
            <a:ext cx="636397" cy="741211"/>
          </a:xfrm>
          <a:prstGeom prst="rect">
            <a:avLst/>
          </a:prstGeom>
        </p:spPr>
      </p:pic>
      <p:pic>
        <p:nvPicPr>
          <p:cNvPr id="10" name="Picture 9" descr="logo nou FRSB cu RO. alb-negru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6906" y="2332037"/>
            <a:ext cx="865189" cy="325568"/>
          </a:xfrm>
          <a:prstGeom prst="rect">
            <a:avLst/>
          </a:prstGeom>
        </p:spPr>
      </p:pic>
      <p:pic>
        <p:nvPicPr>
          <p:cNvPr id="11" name="Picture 10" descr="magnet CJ Brasov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806" y="6675437"/>
            <a:ext cx="1054100" cy="4299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96234" y="6722005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FF"/>
                </a:solidFill>
                <a:latin typeface="RAlina   Roman"/>
                <a:cs typeface="RAlina   Roman"/>
              </a:rPr>
              <a:t>Primăria Orașului </a:t>
            </a:r>
          </a:p>
          <a:p>
            <a:pPr algn="ctr"/>
            <a:r>
              <a:rPr lang="en-US" sz="1000" dirty="0">
                <a:solidFill>
                  <a:srgbClr val="0000FF"/>
                </a:solidFill>
                <a:latin typeface="RAlina   Roman"/>
                <a:cs typeface="RAlina   Roman"/>
              </a:rPr>
              <a:t>Râșnov</a:t>
            </a:r>
          </a:p>
        </p:txBody>
      </p:sp>
      <p:pic>
        <p:nvPicPr>
          <p:cNvPr id="14" name="Picture 13" descr="groupama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906" y="6675438"/>
            <a:ext cx="1091702" cy="347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937" y="6675437"/>
            <a:ext cx="282187" cy="4084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690226" cy="755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3507" y="1112837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46298" y="1126396"/>
            <a:ext cx="81534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ORGANIZING COMMITTEE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OC PRESIDENT     LIVIU BUTNARIU – Mayor of Rasnov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OC DIRECTOR       Constantin ANDREI  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OC TREASURER    Oana POPESCU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OC SECRETARY     Sasha SPULBER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COMPETITION COMMITTEE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CHIEF OF COMPETITION    			 Paul GANZENHUBER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CHIEF OF HILL                  			 Liviu CHISCA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CHIEF OF TECHNICAL FACILITIES       Liviu PROCA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CHIEF OF FIRST AID                              Dr. Dan TANASE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logo MTS v 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8506" y="6717773"/>
            <a:ext cx="1003082" cy="360330"/>
          </a:xfrm>
          <a:prstGeom prst="rect">
            <a:avLst/>
          </a:prstGeom>
        </p:spPr>
      </p:pic>
      <p:pic>
        <p:nvPicPr>
          <p:cNvPr id="7" name="Picture 6" descr="izotip WCL Rasnov 2018 (ROSU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105" y="1493837"/>
            <a:ext cx="636397" cy="741211"/>
          </a:xfrm>
          <a:prstGeom prst="rect">
            <a:avLst/>
          </a:prstGeom>
        </p:spPr>
      </p:pic>
      <p:pic>
        <p:nvPicPr>
          <p:cNvPr id="8" name="Picture 7" descr="logo nou FRSB cu RO. alb-negru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6906" y="2332037"/>
            <a:ext cx="865189" cy="325568"/>
          </a:xfrm>
          <a:prstGeom prst="rect">
            <a:avLst/>
          </a:prstGeom>
        </p:spPr>
      </p:pic>
      <p:pic>
        <p:nvPicPr>
          <p:cNvPr id="9" name="Picture 8" descr="magnet CJ Brasov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806" y="6675437"/>
            <a:ext cx="1054100" cy="4299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6234" y="6722005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FF"/>
                </a:solidFill>
                <a:latin typeface="RAlina   Roman"/>
                <a:cs typeface="RAlina   Roman"/>
              </a:rPr>
              <a:t>Primăria Orașului </a:t>
            </a:r>
          </a:p>
          <a:p>
            <a:pPr algn="ctr"/>
            <a:r>
              <a:rPr lang="en-US" sz="1000" dirty="0">
                <a:solidFill>
                  <a:srgbClr val="0000FF"/>
                </a:solidFill>
                <a:latin typeface="RAlina   Roman"/>
                <a:cs typeface="RAlina   Roman"/>
              </a:rPr>
              <a:t>Râșnov</a:t>
            </a:r>
          </a:p>
        </p:txBody>
      </p:sp>
      <p:pic>
        <p:nvPicPr>
          <p:cNvPr id="12" name="Picture 11" descr="groupama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906" y="6675438"/>
            <a:ext cx="1091702" cy="347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937" y="6675437"/>
            <a:ext cx="282187" cy="40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9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690226" cy="755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7306" y="1189037"/>
            <a:ext cx="81533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FIS OFFICIALS 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FIS RACE DIRECTOR                                  CHIKA YOSHIDA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FIS RACE DIRECTOR ASSISTANT              MIRAN TEPES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FIS EQUIPMENT CONTROL                        AGNIESZKA BACZKOWSKA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FIS EQUIPMENT CONTROL                        RENATA  NADARKIEWICZ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FIS TECHNICAL DELEGATE                        JANI HYVARINEN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FIS TECHNICAL DELEGATE ASISTANT      YUTAKA  MINEMURA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FIS JUDGES                                                  VALENTIN CACINA        </a:t>
            </a:r>
            <a:r>
              <a:rPr lang="en-US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-ROU</a:t>
            </a:r>
          </a:p>
          <a:p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									</a:t>
            </a:r>
            <a:r>
              <a:rPr lang="en-US" dirty="0" smtClean="0">
                <a:solidFill>
                  <a:srgbClr val="002060"/>
                </a:solidFill>
              </a:rPr>
              <a:t>KLAUS </a:t>
            </a:r>
            <a:r>
              <a:rPr lang="en-US" dirty="0" smtClean="0">
                <a:solidFill>
                  <a:srgbClr val="002060"/>
                </a:solidFill>
              </a:rPr>
              <a:t>DOBREZBERGER-</a:t>
            </a:r>
            <a:r>
              <a:rPr lang="en-US" dirty="0" smtClean="0">
                <a:solidFill>
                  <a:srgbClr val="002060"/>
                </a:solidFill>
              </a:rPr>
              <a:t>AUT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									RUDIGER </a:t>
            </a:r>
            <a:r>
              <a:rPr lang="en-US" smtClean="0">
                <a:solidFill>
                  <a:srgbClr val="002060"/>
                </a:solidFill>
              </a:rPr>
              <a:t>MUNCH         </a:t>
            </a:r>
            <a:r>
              <a:rPr lang="en-US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- </a:t>
            </a:r>
            <a:r>
              <a:rPr lang="en-US" dirty="0" smtClean="0">
                <a:solidFill>
                  <a:srgbClr val="002060"/>
                </a:solidFill>
              </a:rPr>
              <a:t>GER</a:t>
            </a:r>
          </a:p>
          <a:p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									TADAHIDE </a:t>
            </a:r>
            <a:r>
              <a:rPr lang="en-US" dirty="0" smtClean="0">
                <a:solidFill>
                  <a:srgbClr val="002060"/>
                </a:solidFill>
              </a:rPr>
              <a:t>MATSUURA    </a:t>
            </a:r>
            <a:r>
              <a:rPr lang="en-US" dirty="0" smtClean="0">
                <a:solidFill>
                  <a:srgbClr val="002060"/>
                </a:solidFill>
              </a:rPr>
              <a:t>- JPN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										TOM NORMANN           </a:t>
            </a:r>
            <a:r>
              <a:rPr lang="en-US" dirty="0" smtClean="0">
                <a:solidFill>
                  <a:srgbClr val="002060"/>
                </a:solidFill>
              </a:rPr>
              <a:t>     </a:t>
            </a:r>
            <a:r>
              <a:rPr lang="en-US" dirty="0" smtClean="0">
                <a:solidFill>
                  <a:srgbClr val="002060"/>
                </a:solidFill>
              </a:rPr>
              <a:t>- NOR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logo MTS v 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8506" y="6717773"/>
            <a:ext cx="1003082" cy="360330"/>
          </a:xfrm>
          <a:prstGeom prst="rect">
            <a:avLst/>
          </a:prstGeom>
        </p:spPr>
      </p:pic>
      <p:pic>
        <p:nvPicPr>
          <p:cNvPr id="5" name="Picture 4" descr="izotip WCL Rasnov 2018 (ROSU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105" y="1493837"/>
            <a:ext cx="636397" cy="741211"/>
          </a:xfrm>
          <a:prstGeom prst="rect">
            <a:avLst/>
          </a:prstGeom>
        </p:spPr>
      </p:pic>
      <p:pic>
        <p:nvPicPr>
          <p:cNvPr id="6" name="Picture 5" descr="logo nou FRSB cu RO. alb-negru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6906" y="2332037"/>
            <a:ext cx="865189" cy="325568"/>
          </a:xfrm>
          <a:prstGeom prst="rect">
            <a:avLst/>
          </a:prstGeom>
        </p:spPr>
      </p:pic>
      <p:pic>
        <p:nvPicPr>
          <p:cNvPr id="7" name="Picture 6" descr="magnet CJ Brasov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806" y="6675437"/>
            <a:ext cx="1054100" cy="429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6234" y="6722005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FF"/>
                </a:solidFill>
                <a:latin typeface="RAlina   Roman"/>
                <a:cs typeface="RAlina   Roman"/>
              </a:rPr>
              <a:t>Primăria Orașului </a:t>
            </a:r>
          </a:p>
          <a:p>
            <a:pPr algn="ctr"/>
            <a:r>
              <a:rPr lang="en-US" sz="1000" dirty="0">
                <a:solidFill>
                  <a:srgbClr val="0000FF"/>
                </a:solidFill>
                <a:latin typeface="RAlina   Roman"/>
                <a:cs typeface="RAlina   Roman"/>
              </a:rPr>
              <a:t>Râșnov</a:t>
            </a:r>
          </a:p>
        </p:txBody>
      </p:sp>
      <p:pic>
        <p:nvPicPr>
          <p:cNvPr id="10" name="Picture 9" descr="groupama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906" y="6675438"/>
            <a:ext cx="1091702" cy="347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937" y="6675437"/>
            <a:ext cx="282187" cy="40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30163"/>
            <a:ext cx="10690226" cy="755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107" y="1264523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PROGRAM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o-RO" b="1" dirty="0" smtClean="0">
                <a:solidFill>
                  <a:srgbClr val="002060"/>
                </a:solidFill>
              </a:rPr>
              <a:t>Thursday </a:t>
            </a:r>
            <a:r>
              <a:rPr lang="en-US" b="1" dirty="0" smtClean="0">
                <a:solidFill>
                  <a:srgbClr val="002060"/>
                </a:solidFill>
              </a:rPr>
              <a:t>      01</a:t>
            </a:r>
            <a:r>
              <a:rPr lang="ro-RO" b="1" dirty="0" smtClean="0">
                <a:solidFill>
                  <a:srgbClr val="002060"/>
                </a:solidFill>
              </a:rPr>
              <a:t>.0</a:t>
            </a:r>
            <a:r>
              <a:rPr lang="en-US" b="1" dirty="0" smtClean="0">
                <a:solidFill>
                  <a:srgbClr val="002060"/>
                </a:solidFill>
              </a:rPr>
              <a:t>3</a:t>
            </a:r>
            <a:r>
              <a:rPr lang="ro-RO" b="1" dirty="0" smtClean="0">
                <a:solidFill>
                  <a:srgbClr val="002060"/>
                </a:solidFill>
              </a:rPr>
              <a:t>.201</a:t>
            </a:r>
            <a:r>
              <a:rPr lang="en-US" b="1" dirty="0" smtClean="0">
                <a:solidFill>
                  <a:srgbClr val="002060"/>
                </a:solidFill>
              </a:rPr>
              <a:t>8             </a:t>
            </a:r>
            <a:r>
              <a:rPr lang="ro-RO" b="1" dirty="0" smtClean="0">
                <a:solidFill>
                  <a:srgbClr val="002060"/>
                </a:solidFill>
              </a:rPr>
              <a:t>Arrival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Friday </a:t>
            </a:r>
            <a:r>
              <a:rPr lang="en-US" b="1" dirty="0" smtClean="0">
                <a:solidFill>
                  <a:srgbClr val="002060"/>
                </a:solidFill>
              </a:rPr>
              <a:t>           02.03.2018</a:t>
            </a:r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10.30 		 Team captains’ meeting (Rasnov City Hall)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12.00 		 Official Training </a:t>
            </a:r>
            <a:r>
              <a:rPr lang="en-US" dirty="0" smtClean="0">
                <a:solidFill>
                  <a:srgbClr val="002060"/>
                </a:solidFill>
              </a:rPr>
              <a:t>- HS </a:t>
            </a:r>
            <a:r>
              <a:rPr lang="en-US" dirty="0">
                <a:solidFill>
                  <a:srgbClr val="002060"/>
                </a:solidFill>
              </a:rPr>
              <a:t>97 –NEW HS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13.30</a:t>
            </a:r>
            <a:r>
              <a:rPr lang="en-US" dirty="0">
                <a:solidFill>
                  <a:srgbClr val="002060"/>
                </a:solidFill>
              </a:rPr>
              <a:t>		 Qualification round – HS 97 –NEW HS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Saturday       03.03.2018</a:t>
            </a:r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10.00</a:t>
            </a:r>
            <a:r>
              <a:rPr lang="en-US" dirty="0">
                <a:solidFill>
                  <a:srgbClr val="002060"/>
                </a:solidFill>
              </a:rPr>
              <a:t>		</a:t>
            </a:r>
            <a:r>
              <a:rPr lang="en-US" dirty="0" smtClean="0">
                <a:solidFill>
                  <a:srgbClr val="002060"/>
                </a:solidFill>
              </a:rPr>
              <a:t> Trial </a:t>
            </a:r>
            <a:r>
              <a:rPr lang="en-US" dirty="0">
                <a:solidFill>
                  <a:srgbClr val="002060"/>
                </a:solidFill>
              </a:rPr>
              <a:t>Round – HS 97 –NEW HS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11.00</a:t>
            </a:r>
            <a:r>
              <a:rPr lang="en-US" dirty="0">
                <a:solidFill>
                  <a:srgbClr val="002060"/>
                </a:solidFill>
              </a:rPr>
              <a:t>		</a:t>
            </a:r>
            <a:r>
              <a:rPr lang="en-US" dirty="0" smtClean="0">
                <a:solidFill>
                  <a:srgbClr val="002060"/>
                </a:solidFill>
              </a:rPr>
              <a:t> 1</a:t>
            </a:r>
            <a:r>
              <a:rPr lang="en-US" baseline="30000" dirty="0" smtClean="0">
                <a:solidFill>
                  <a:srgbClr val="002060"/>
                </a:solidFill>
              </a:rPr>
              <a:t>st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Round – HS 97 –NEW HS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Afterwards 	</a:t>
            </a:r>
            <a:r>
              <a:rPr lang="en-US" dirty="0" smtClean="0">
                <a:solidFill>
                  <a:srgbClr val="002060"/>
                </a:solidFill>
              </a:rPr>
              <a:t> Final </a:t>
            </a:r>
            <a:r>
              <a:rPr lang="en-US" dirty="0">
                <a:solidFill>
                  <a:srgbClr val="002060"/>
                </a:solidFill>
              </a:rPr>
              <a:t>Round </a:t>
            </a:r>
            <a:r>
              <a:rPr lang="en-US" dirty="0" smtClean="0">
                <a:solidFill>
                  <a:srgbClr val="002060"/>
                </a:solidFill>
              </a:rPr>
              <a:t>- HS </a:t>
            </a:r>
            <a:r>
              <a:rPr lang="en-US" dirty="0">
                <a:solidFill>
                  <a:srgbClr val="002060"/>
                </a:solidFill>
              </a:rPr>
              <a:t>97 –NEW HS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Afterwards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 Prize </a:t>
            </a:r>
            <a:r>
              <a:rPr lang="en-US" dirty="0">
                <a:solidFill>
                  <a:srgbClr val="002060"/>
                </a:solidFill>
              </a:rPr>
              <a:t>Giving Ceremony at the jumping hill</a:t>
            </a:r>
          </a:p>
          <a:p>
            <a:r>
              <a:rPr lang="en-US" b="1" dirty="0">
                <a:solidFill>
                  <a:srgbClr val="002060"/>
                </a:solidFill>
              </a:rPr>
              <a:t>Sunday </a:t>
            </a:r>
            <a:r>
              <a:rPr lang="en-US" b="1" dirty="0" smtClean="0">
                <a:solidFill>
                  <a:srgbClr val="002060"/>
                </a:solidFill>
              </a:rPr>
              <a:t>        04.03.2018</a:t>
            </a:r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08.45</a:t>
            </a:r>
            <a:r>
              <a:rPr lang="en-US" dirty="0">
                <a:solidFill>
                  <a:srgbClr val="002060"/>
                </a:solidFill>
              </a:rPr>
              <a:t>		 Qualification Round – HS </a:t>
            </a:r>
            <a:r>
              <a:rPr lang="en-US" dirty="0" smtClean="0">
                <a:solidFill>
                  <a:srgbClr val="002060"/>
                </a:solidFill>
              </a:rPr>
              <a:t>97 –NEW HS</a:t>
            </a:r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10.00</a:t>
            </a:r>
            <a:r>
              <a:rPr lang="en-US" dirty="0">
                <a:solidFill>
                  <a:srgbClr val="002060"/>
                </a:solidFill>
              </a:rPr>
              <a:t>		1</a:t>
            </a:r>
            <a:r>
              <a:rPr lang="en-US" baseline="30000" dirty="0">
                <a:solidFill>
                  <a:srgbClr val="002060"/>
                </a:solidFill>
              </a:rPr>
              <a:t>st</a:t>
            </a:r>
            <a:r>
              <a:rPr lang="en-US" dirty="0">
                <a:solidFill>
                  <a:srgbClr val="002060"/>
                </a:solidFill>
              </a:rPr>
              <a:t> Round – HS 97 –NEW HS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Afterwards 	</a:t>
            </a:r>
            <a:r>
              <a:rPr lang="en-US" dirty="0" smtClean="0">
                <a:solidFill>
                  <a:srgbClr val="002060"/>
                </a:solidFill>
              </a:rPr>
              <a:t> Final </a:t>
            </a:r>
            <a:r>
              <a:rPr lang="en-US" dirty="0">
                <a:solidFill>
                  <a:srgbClr val="002060"/>
                </a:solidFill>
              </a:rPr>
              <a:t>Round HS 97 –NEW HS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Afterwards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 Prize </a:t>
            </a:r>
            <a:r>
              <a:rPr lang="en-US" dirty="0">
                <a:solidFill>
                  <a:srgbClr val="002060"/>
                </a:solidFill>
              </a:rPr>
              <a:t>Giving Ceremony at the jumping hill</a:t>
            </a:r>
          </a:p>
          <a:p>
            <a:r>
              <a:rPr lang="en-US" dirty="0">
                <a:solidFill>
                  <a:srgbClr val="002060"/>
                </a:solidFill>
              </a:rPr>
              <a:t> </a:t>
            </a:r>
            <a:r>
              <a:rPr lang="ro-RO" b="1" dirty="0" smtClean="0">
                <a:solidFill>
                  <a:srgbClr val="002060"/>
                </a:solidFill>
              </a:rPr>
              <a:t>Monday </a:t>
            </a:r>
            <a:r>
              <a:rPr lang="en-US" b="1" dirty="0" smtClean="0">
                <a:solidFill>
                  <a:srgbClr val="002060"/>
                </a:solidFill>
              </a:rPr>
              <a:t>      </a:t>
            </a:r>
            <a:r>
              <a:rPr lang="ro-RO" b="1" dirty="0" smtClean="0">
                <a:solidFill>
                  <a:srgbClr val="002060"/>
                </a:solidFill>
              </a:rPr>
              <a:t>0</a:t>
            </a:r>
            <a:r>
              <a:rPr lang="en-US" b="1" dirty="0" smtClean="0">
                <a:solidFill>
                  <a:srgbClr val="002060"/>
                </a:solidFill>
              </a:rPr>
              <a:t>5</a:t>
            </a:r>
            <a:r>
              <a:rPr lang="ro-RO" b="1" dirty="0" smtClean="0">
                <a:solidFill>
                  <a:srgbClr val="002060"/>
                </a:solidFill>
              </a:rPr>
              <a:t>.0</a:t>
            </a:r>
            <a:r>
              <a:rPr lang="en-US" b="1" dirty="0" smtClean="0">
                <a:solidFill>
                  <a:srgbClr val="002060"/>
                </a:solidFill>
              </a:rPr>
              <a:t>3</a:t>
            </a:r>
            <a:r>
              <a:rPr lang="ro-RO" b="1" dirty="0" smtClean="0">
                <a:solidFill>
                  <a:srgbClr val="002060"/>
                </a:solidFill>
              </a:rPr>
              <a:t>.201</a:t>
            </a:r>
            <a:r>
              <a:rPr lang="en-US" b="1" dirty="0" smtClean="0">
                <a:solidFill>
                  <a:srgbClr val="002060"/>
                </a:solidFill>
              </a:rPr>
              <a:t>8              Departure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logo MTS v 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8506" y="6680815"/>
            <a:ext cx="1003082" cy="360330"/>
          </a:xfrm>
          <a:prstGeom prst="rect">
            <a:avLst/>
          </a:prstGeom>
        </p:spPr>
      </p:pic>
      <p:pic>
        <p:nvPicPr>
          <p:cNvPr id="5" name="Picture 4" descr="izotip WCL Rasnov 2018 (ROSU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105" y="1493837"/>
            <a:ext cx="636397" cy="741211"/>
          </a:xfrm>
          <a:prstGeom prst="rect">
            <a:avLst/>
          </a:prstGeom>
        </p:spPr>
      </p:pic>
      <p:pic>
        <p:nvPicPr>
          <p:cNvPr id="6" name="Picture 5" descr="logo nou FRSB cu RO. alb-negru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6906" y="2332037"/>
            <a:ext cx="865189" cy="325568"/>
          </a:xfrm>
          <a:prstGeom prst="rect">
            <a:avLst/>
          </a:prstGeom>
        </p:spPr>
      </p:pic>
      <p:pic>
        <p:nvPicPr>
          <p:cNvPr id="7" name="Picture 6" descr="magnet CJ Brasov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806" y="6642485"/>
            <a:ext cx="1054100" cy="429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6234" y="6722005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FF"/>
                </a:solidFill>
                <a:latin typeface="RAlina   Roman"/>
                <a:cs typeface="RAlina   Roman"/>
              </a:rPr>
              <a:t>Primăria Orașului </a:t>
            </a:r>
            <a:endParaRPr lang="en-US" sz="800" dirty="0">
              <a:solidFill>
                <a:srgbClr val="0000FF"/>
              </a:solidFill>
              <a:latin typeface="RAlina   Roman"/>
              <a:cs typeface="RAlina   Roman"/>
            </a:endParaRPr>
          </a:p>
          <a:p>
            <a:pPr algn="ctr"/>
            <a:r>
              <a:rPr lang="en-US" sz="1000" dirty="0" smtClean="0">
                <a:solidFill>
                  <a:srgbClr val="0000FF"/>
                </a:solidFill>
                <a:latin typeface="RAlina   Roman"/>
                <a:cs typeface="RAlina   Roman"/>
              </a:rPr>
              <a:t>Râșnov</a:t>
            </a:r>
            <a:endParaRPr lang="en-US" sz="1000" dirty="0">
              <a:solidFill>
                <a:srgbClr val="0000FF"/>
              </a:solidFill>
              <a:latin typeface="RAlina   Roman"/>
              <a:cs typeface="RAlina   Roman"/>
            </a:endParaRPr>
          </a:p>
        </p:txBody>
      </p:sp>
      <p:pic>
        <p:nvPicPr>
          <p:cNvPr id="10" name="Picture 9" descr="groupama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906" y="6675438"/>
            <a:ext cx="1091702" cy="347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937" y="6635636"/>
            <a:ext cx="282187" cy="40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8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690226" cy="755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6306" y="1341438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 Entry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 </a:t>
            </a:r>
            <a:r>
              <a:rPr lang="en-US" u="sng" dirty="0" smtClean="0">
                <a:solidFill>
                  <a:srgbClr val="002060"/>
                </a:solidFill>
              </a:rPr>
              <a:t>Announcement of team members</a:t>
            </a:r>
            <a:r>
              <a:rPr lang="en-US" dirty="0" smtClean="0">
                <a:solidFill>
                  <a:srgbClr val="002060"/>
                </a:solidFill>
              </a:rPr>
              <a:t>	    				</a:t>
            </a:r>
            <a:r>
              <a:rPr lang="en-US" b="1" dirty="0" smtClean="0">
                <a:solidFill>
                  <a:srgbClr val="002060"/>
                </a:solidFill>
              </a:rPr>
              <a:t>          09.02.2018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The NSA announce their entries and the number of required rooms through FIS online registration system.		</a:t>
            </a:r>
            <a:r>
              <a:rPr lang="en-US" i="1" dirty="0" smtClean="0">
                <a:solidFill>
                  <a:srgbClr val="002060"/>
                </a:solidFill>
              </a:rPr>
              <a:t>				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 </a:t>
            </a:r>
            <a:r>
              <a:rPr lang="en-US" u="sng" dirty="0" smtClean="0">
                <a:solidFill>
                  <a:srgbClr val="002060"/>
                </a:solidFill>
              </a:rPr>
              <a:t>Final registration</a:t>
            </a:r>
            <a:r>
              <a:rPr lang="en-US" dirty="0" smtClean="0">
                <a:solidFill>
                  <a:srgbClr val="002060"/>
                </a:solidFill>
              </a:rPr>
              <a:t>									          </a:t>
            </a:r>
            <a:r>
              <a:rPr lang="en-US" b="1" dirty="0" smtClean="0">
                <a:solidFill>
                  <a:srgbClr val="002060"/>
                </a:solidFill>
              </a:rPr>
              <a:t>15.02.2018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 NSA make their entries with the names            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Transportation             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–By car please  contact OC for information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- By plane – Bucharest Otopeni Airport  - OC will arrange transportation to and from Rasnov upon request at 35 euro /person one way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Accommodation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Accommodation bookings are made by the OC according to the rules.</a:t>
            </a:r>
          </a:p>
          <a:p>
            <a:r>
              <a:rPr lang="en-US" dirty="0">
                <a:solidFill>
                  <a:srgbClr val="002060"/>
                </a:solidFill>
              </a:rPr>
              <a:t>Only the number of accommodations ordered prior to the deadline can be confirmed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r>
              <a:rPr lang="en-US" i="1" dirty="0" smtClean="0">
                <a:solidFill>
                  <a:srgbClr val="002060"/>
                </a:solidFill>
              </a:rPr>
              <a:t>                                                      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  price for one person in double room outside quota are 80 euro</a:t>
            </a:r>
            <a:r>
              <a:rPr lang="en-US" i="1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logo MTS v 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8506" y="6717773"/>
            <a:ext cx="1003082" cy="360330"/>
          </a:xfrm>
          <a:prstGeom prst="rect">
            <a:avLst/>
          </a:prstGeom>
        </p:spPr>
      </p:pic>
      <p:pic>
        <p:nvPicPr>
          <p:cNvPr id="5" name="Picture 4" descr="izotip WCL Rasnov 2018 (ROSU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105" y="1493837"/>
            <a:ext cx="636397" cy="741211"/>
          </a:xfrm>
          <a:prstGeom prst="rect">
            <a:avLst/>
          </a:prstGeom>
        </p:spPr>
      </p:pic>
      <p:pic>
        <p:nvPicPr>
          <p:cNvPr id="6" name="Picture 5" descr="logo nou FRSB cu RO. alb-negru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6906" y="2332037"/>
            <a:ext cx="865189" cy="325568"/>
          </a:xfrm>
          <a:prstGeom prst="rect">
            <a:avLst/>
          </a:prstGeom>
        </p:spPr>
      </p:pic>
      <p:pic>
        <p:nvPicPr>
          <p:cNvPr id="7" name="Picture 6" descr="magnet CJ Brasov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806" y="6675437"/>
            <a:ext cx="1054100" cy="429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6234" y="6722005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FF"/>
                </a:solidFill>
                <a:latin typeface="RAlina   Roman"/>
                <a:cs typeface="RAlina   Roman"/>
              </a:rPr>
              <a:t>Primăria Orașului </a:t>
            </a:r>
          </a:p>
          <a:p>
            <a:pPr algn="ctr"/>
            <a:r>
              <a:rPr lang="en-US" sz="1000" dirty="0">
                <a:solidFill>
                  <a:srgbClr val="0000FF"/>
                </a:solidFill>
                <a:latin typeface="RAlina   Roman"/>
                <a:cs typeface="RAlina   Roman"/>
              </a:rPr>
              <a:t>Râșnov</a:t>
            </a:r>
          </a:p>
        </p:txBody>
      </p:sp>
      <p:pic>
        <p:nvPicPr>
          <p:cNvPr id="10" name="Picture 9" descr="groupama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906" y="6675438"/>
            <a:ext cx="1091702" cy="347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937" y="6675437"/>
            <a:ext cx="282187" cy="408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690226" cy="755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7307" y="1036638"/>
            <a:ext cx="800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Reimbursement of the travel expenses</a:t>
            </a:r>
            <a:endParaRPr lang="en-US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Travel </a:t>
            </a:r>
            <a:r>
              <a:rPr lang="en-US" dirty="0">
                <a:solidFill>
                  <a:srgbClr val="002060"/>
                </a:solidFill>
              </a:rPr>
              <a:t>costs will be reimbursed by bank transfer. Please provide your complete information related to your bank account during the TCM or by mail.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Accreditation </a:t>
            </a:r>
            <a:r>
              <a:rPr lang="en-US" b="1" dirty="0">
                <a:solidFill>
                  <a:srgbClr val="002060"/>
                </a:solidFill>
              </a:rPr>
              <a:t>and </a:t>
            </a:r>
            <a:r>
              <a:rPr lang="en-US" b="1" dirty="0" smtClean="0">
                <a:solidFill>
                  <a:srgbClr val="002060"/>
                </a:solidFill>
              </a:rPr>
              <a:t>car pass </a:t>
            </a:r>
            <a:r>
              <a:rPr lang="en-US" b="1" dirty="0">
                <a:solidFill>
                  <a:srgbClr val="002060"/>
                </a:solidFill>
              </a:rPr>
              <a:t>tickets for teams and officials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Accreditation </a:t>
            </a:r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dirty="0" smtClean="0">
                <a:solidFill>
                  <a:srgbClr val="002060"/>
                </a:solidFill>
              </a:rPr>
              <a:t>car pass </a:t>
            </a:r>
            <a:r>
              <a:rPr lang="en-US" dirty="0">
                <a:solidFill>
                  <a:srgbClr val="002060"/>
                </a:solidFill>
              </a:rPr>
              <a:t>tickets will be distributed at the  Race Office from Ski Jumping Venue on the </a:t>
            </a:r>
            <a:r>
              <a:rPr lang="en-US" dirty="0" smtClean="0">
                <a:solidFill>
                  <a:srgbClr val="002060"/>
                </a:solidFill>
              </a:rPr>
              <a:t>March 01,2018  </a:t>
            </a:r>
            <a:r>
              <a:rPr lang="en-US" dirty="0">
                <a:solidFill>
                  <a:srgbClr val="002060"/>
                </a:solidFill>
              </a:rPr>
              <a:t>starting </a:t>
            </a:r>
            <a:r>
              <a:rPr lang="en-US" dirty="0" smtClean="0">
                <a:solidFill>
                  <a:srgbClr val="002060"/>
                </a:solidFill>
              </a:rPr>
              <a:t>10.00 AM.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For all other information please contact OC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Email                       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 info@skirasnov.ro</a:t>
            </a:r>
            <a:r>
              <a:rPr lang="en-US" dirty="0" smtClean="0">
                <a:solidFill>
                  <a:srgbClr val="002060"/>
                </a:solidFill>
              </a:rPr>
              <a:t>   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Phone    0040 744 489 402   /    0040 724 303388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        Sasha Spulber      /    Constantin Andrei 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logo MTS v 3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8506" y="6717773"/>
            <a:ext cx="1003082" cy="360330"/>
          </a:xfrm>
          <a:prstGeom prst="rect">
            <a:avLst/>
          </a:prstGeom>
        </p:spPr>
      </p:pic>
      <p:pic>
        <p:nvPicPr>
          <p:cNvPr id="5" name="Picture 4" descr="izotip WCL Rasnov 2018 (ROSU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105" y="1493837"/>
            <a:ext cx="636397" cy="741211"/>
          </a:xfrm>
          <a:prstGeom prst="rect">
            <a:avLst/>
          </a:prstGeom>
        </p:spPr>
      </p:pic>
      <p:pic>
        <p:nvPicPr>
          <p:cNvPr id="6" name="Picture 5" descr="logo nou FRSB cu RO. alb-negru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6906" y="2332037"/>
            <a:ext cx="865189" cy="325568"/>
          </a:xfrm>
          <a:prstGeom prst="rect">
            <a:avLst/>
          </a:prstGeom>
        </p:spPr>
      </p:pic>
      <p:pic>
        <p:nvPicPr>
          <p:cNvPr id="7" name="Picture 6" descr="magnet CJ Brasov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806" y="6675437"/>
            <a:ext cx="1054100" cy="429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6234" y="6722005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FF"/>
                </a:solidFill>
                <a:latin typeface="RAlina   Roman"/>
                <a:cs typeface="RAlina   Roman"/>
              </a:rPr>
              <a:t>Primăria Orașului </a:t>
            </a:r>
          </a:p>
          <a:p>
            <a:pPr algn="ctr"/>
            <a:r>
              <a:rPr lang="en-US" sz="1000" dirty="0">
                <a:solidFill>
                  <a:srgbClr val="0000FF"/>
                </a:solidFill>
                <a:latin typeface="RAlina   Roman"/>
                <a:cs typeface="RAlina   Roman"/>
              </a:rPr>
              <a:t>Râșnov</a:t>
            </a:r>
          </a:p>
        </p:txBody>
      </p:sp>
      <p:pic>
        <p:nvPicPr>
          <p:cNvPr id="10" name="Picture 9" descr="groupama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906" y="6675438"/>
            <a:ext cx="1091702" cy="347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937" y="6675437"/>
            <a:ext cx="282187" cy="40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8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6F27510E3C84593A9FA30AE566975" ma:contentTypeVersion="10" ma:contentTypeDescription="Create a new document." ma:contentTypeScope="" ma:versionID="ff09f323ea58de2761ca845e34890b13">
  <xsd:schema xmlns:xsd="http://www.w3.org/2001/XMLSchema" xmlns:xs="http://www.w3.org/2001/XMLSchema" xmlns:p="http://schemas.microsoft.com/office/2006/metadata/properties" xmlns:ns2="bdae360d-b9f7-4af4-a6ed-2c4ba8d38903" targetNamespace="http://schemas.microsoft.com/office/2006/metadata/properties" ma:root="true" ma:fieldsID="a24f60c679efbdb8fbc45cff6001cdae" ns2:_="">
    <xsd:import namespace="bdae360d-b9f7-4af4-a6ed-2c4ba8d389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e360d-b9f7-4af4-a6ed-2c4ba8d389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E6837A-2737-46C5-904F-EA4DB1AB1774}"/>
</file>

<file path=customXml/itemProps2.xml><?xml version="1.0" encoding="utf-8"?>
<ds:datastoreItem xmlns:ds="http://schemas.openxmlformats.org/officeDocument/2006/customXml" ds:itemID="{871BC942-BA30-4B37-985B-FDC5668E8D2F}"/>
</file>

<file path=customXml/itemProps3.xml><?xml version="1.0" encoding="utf-8"?>
<ds:datastoreItem xmlns:ds="http://schemas.openxmlformats.org/officeDocument/2006/customXml" ds:itemID="{5612240B-7EAE-4D9F-A1B1-6BBE978EB88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35214</TotalTime>
  <Words>259</Words>
  <Application>Microsoft Office PowerPoint</Application>
  <PresentationFormat>Custom</PresentationFormat>
  <Paragraphs>98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Andrei</dc:creator>
  <cp:lastModifiedBy>Sasha</cp:lastModifiedBy>
  <cp:revision>32</cp:revision>
  <cp:lastPrinted>2017-12-06T14:12:06Z</cp:lastPrinted>
  <dcterms:created xsi:type="dcterms:W3CDTF">2012-10-12T11:03:42Z</dcterms:created>
  <dcterms:modified xsi:type="dcterms:W3CDTF">2018-02-23T07:19:02Z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0x01010090C6F27510E3C84593A9FA30AE566975</vt:lpwstr>
  </property>
</Properties>
</file>